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275" r:id="rId3"/>
    <p:sldId id="280" r:id="rId4"/>
    <p:sldId id="283" r:id="rId5"/>
    <p:sldId id="277" r:id="rId6"/>
    <p:sldId id="276" r:id="rId7"/>
    <p:sldId id="323" r:id="rId8"/>
    <p:sldId id="336" r:id="rId9"/>
    <p:sldId id="281" r:id="rId10"/>
    <p:sldId id="282" r:id="rId11"/>
    <p:sldId id="291" r:id="rId12"/>
    <p:sldId id="292" r:id="rId13"/>
    <p:sldId id="290" r:id="rId14"/>
    <p:sldId id="284" r:id="rId15"/>
    <p:sldId id="285" r:id="rId16"/>
    <p:sldId id="288" r:id="rId17"/>
    <p:sldId id="286" r:id="rId18"/>
    <p:sldId id="287" r:id="rId19"/>
    <p:sldId id="289" r:id="rId20"/>
    <p:sldId id="293" r:id="rId21"/>
    <p:sldId id="294" r:id="rId22"/>
    <p:sldId id="295" r:id="rId23"/>
    <p:sldId id="296" r:id="rId24"/>
    <p:sldId id="297" r:id="rId25"/>
    <p:sldId id="298" r:id="rId26"/>
    <p:sldId id="317" r:id="rId27"/>
    <p:sldId id="318" r:id="rId28"/>
    <p:sldId id="319" r:id="rId29"/>
    <p:sldId id="320" r:id="rId30"/>
    <p:sldId id="321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24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256" r:id="rId58"/>
    <p:sldId id="326" r:id="rId59"/>
    <p:sldId id="257" r:id="rId60"/>
    <p:sldId id="258" r:id="rId61"/>
    <p:sldId id="261" r:id="rId62"/>
    <p:sldId id="259" r:id="rId63"/>
    <p:sldId id="260" r:id="rId64"/>
    <p:sldId id="262" r:id="rId65"/>
    <p:sldId id="327" r:id="rId66"/>
    <p:sldId id="263" r:id="rId67"/>
    <p:sldId id="265" r:id="rId68"/>
    <p:sldId id="264" r:id="rId69"/>
    <p:sldId id="325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266" r:id="rId79"/>
    <p:sldId id="267" r:id="rId80"/>
    <p:sldId id="268" r:id="rId81"/>
    <p:sldId id="269" r:id="rId82"/>
    <p:sldId id="270" r:id="rId83"/>
    <p:sldId id="271" r:id="rId84"/>
    <p:sldId id="272" r:id="rId85"/>
    <p:sldId id="273" r:id="rId86"/>
    <p:sldId id="274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>
      <p:cViewPr>
        <p:scale>
          <a:sx n="68" d="100"/>
          <a:sy n="68" d="100"/>
        </p:scale>
        <p:origin x="-544" y="-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32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43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07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58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65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01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59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20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53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77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03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BA721-59CC-42F3-A961-3285B65B193C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0651B-811B-470C-9DB4-7D9A3E354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51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MODULE_2</a:t>
            </a:r>
            <a:br>
              <a:rPr lang="en-US" dirty="0" smtClean="0"/>
            </a:br>
            <a:r>
              <a:rPr lang="en-US" dirty="0" smtClean="0"/>
              <a:t>ALU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54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Integers Representation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2’s Complement Representation</a:t>
            </a:r>
          </a:p>
          <a:p>
            <a:r>
              <a:rPr lang="en-US" dirty="0"/>
              <a:t>T</a:t>
            </a:r>
            <a:r>
              <a:rPr lang="en-US" dirty="0" smtClean="0"/>
              <a:t>wos </a:t>
            </a:r>
            <a:r>
              <a:rPr lang="en-US" dirty="0"/>
              <a:t>complement representation uses the most significant </a:t>
            </a:r>
            <a:r>
              <a:rPr lang="en-US" dirty="0" smtClean="0"/>
              <a:t>bit as </a:t>
            </a:r>
            <a:r>
              <a:rPr lang="en-US" dirty="0"/>
              <a:t>a sign bit, making it easy to test whether an integer is positive or negative</a:t>
            </a:r>
            <a:r>
              <a:rPr lang="en-US" dirty="0" smtClean="0"/>
              <a:t>.</a:t>
            </a:r>
          </a:p>
          <a:p>
            <a:r>
              <a:rPr lang="en-IN" dirty="0" smtClean="0"/>
              <a:t>The range of 2’s complement numbers is from -2 power (n-1) to 2power(n-1) </a:t>
            </a:r>
            <a:r>
              <a:rPr lang="en-IN" dirty="0"/>
              <a:t>- 1.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3010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0648"/>
            <a:ext cx="8964488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4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784976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4442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Addition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712967" cy="537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61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Arithmetic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Addition and </a:t>
            </a:r>
            <a:r>
              <a:rPr lang="en-IN" b="1" dirty="0" smtClean="0"/>
              <a:t>Subtraction(</a:t>
            </a:r>
            <a:r>
              <a:rPr lang="en-US" dirty="0" smtClean="0"/>
              <a:t>Addition </a:t>
            </a:r>
            <a:r>
              <a:rPr lang="en-US" dirty="0"/>
              <a:t>in twos </a:t>
            </a:r>
            <a:r>
              <a:rPr lang="en-US" dirty="0" smtClean="0"/>
              <a:t>complement) 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Addition proceeds as if </a:t>
            </a:r>
            <a:r>
              <a:rPr lang="en-US" dirty="0" smtClean="0"/>
              <a:t>the two </a:t>
            </a:r>
            <a:r>
              <a:rPr lang="en-US" dirty="0"/>
              <a:t>numbers were unsigned </a:t>
            </a:r>
            <a:r>
              <a:rPr lang="en-US" dirty="0" smtClean="0"/>
              <a:t>integers 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result of the operation is </a:t>
            </a:r>
            <a:r>
              <a:rPr lang="en-US" dirty="0" smtClean="0"/>
              <a:t>positive(sign bit 0), </a:t>
            </a:r>
            <a:r>
              <a:rPr lang="en-US" dirty="0"/>
              <a:t>we get a positive number in </a:t>
            </a:r>
            <a:r>
              <a:rPr lang="en-US" dirty="0" smtClean="0"/>
              <a:t>twos complement </a:t>
            </a:r>
            <a:r>
              <a:rPr lang="en-US" dirty="0"/>
              <a:t>form, which is the same as in unsigned-integer form. </a:t>
            </a:r>
          </a:p>
        </p:txBody>
      </p:sp>
    </p:spTree>
    <p:extLst>
      <p:ext uri="{BB962C8B-B14F-4D97-AF65-F5344CB8AC3E}">
        <p14:creationId xmlns:p14="http://schemas.microsoft.com/office/powerpoint/2010/main" val="357778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 in twos </a:t>
            </a:r>
            <a:r>
              <a:rPr lang="en-US" dirty="0" smtClean="0"/>
              <a:t>complement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 </a:t>
            </a:r>
            <a:r>
              <a:rPr lang="en-US" dirty="0"/>
              <a:t>is </a:t>
            </a:r>
            <a:r>
              <a:rPr lang="en-US" dirty="0" smtClean="0"/>
              <a:t>negative(sign bit 1), </a:t>
            </a:r>
            <a:r>
              <a:rPr lang="en-US" dirty="0"/>
              <a:t>we get a negative number in twos complement form. </a:t>
            </a:r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some instances, there is a carry bit beyond the end of the word </a:t>
            </a:r>
            <a:r>
              <a:rPr lang="en-IN" dirty="0" smtClean="0"/>
              <a:t>, </a:t>
            </a:r>
            <a:r>
              <a:rPr lang="en-IN" dirty="0"/>
              <a:t>which is ignored</a:t>
            </a:r>
            <a:r>
              <a:rPr lang="en-IN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17032"/>
            <a:ext cx="7488832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33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Overflow in Addition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any addition, the result may be larger than can be held in the word size being </a:t>
            </a:r>
            <a:r>
              <a:rPr lang="en-US" dirty="0" smtClean="0"/>
              <a:t>used .</a:t>
            </a:r>
            <a:endParaRPr lang="en-US" dirty="0"/>
          </a:p>
          <a:p>
            <a:r>
              <a:rPr lang="en-US" dirty="0"/>
              <a:t>This condition is called </a:t>
            </a:r>
            <a:r>
              <a:rPr lang="en-US" b="1" dirty="0"/>
              <a:t>overflow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4545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in twos complement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OVERFLOW RULE: </a:t>
            </a:r>
            <a:r>
              <a:rPr lang="en-US" dirty="0"/>
              <a:t>If two numbers are added, and they are both positive </a:t>
            </a:r>
            <a:r>
              <a:rPr lang="en-US" dirty="0" smtClean="0"/>
              <a:t>or both </a:t>
            </a:r>
            <a:r>
              <a:rPr lang="en-US" dirty="0"/>
              <a:t>negative, then </a:t>
            </a:r>
            <a:r>
              <a:rPr lang="en-US" b="1" i="1" dirty="0"/>
              <a:t>overflow occurs if and only if the result has the opposite </a:t>
            </a:r>
            <a:r>
              <a:rPr lang="en-US" b="1" i="1" dirty="0" smtClean="0"/>
              <a:t>sign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:-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85980"/>
            <a:ext cx="756084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51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2’s Complement Subtraction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SUBTRACTION RULE: </a:t>
            </a:r>
            <a:r>
              <a:rPr lang="en-US" dirty="0"/>
              <a:t>To subtract one number (subtrahend) from </a:t>
            </a:r>
            <a:r>
              <a:rPr lang="en-US" dirty="0" smtClean="0"/>
              <a:t>another (minuend</a:t>
            </a:r>
            <a:r>
              <a:rPr lang="en-US" dirty="0"/>
              <a:t>), take the twos complement (negation) of the subtrahend and add it </a:t>
            </a:r>
            <a:r>
              <a:rPr lang="en-US" dirty="0" smtClean="0"/>
              <a:t>to the minuend.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8658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666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2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8640763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139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856983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62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03649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472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302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60648"/>
            <a:ext cx="8568952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77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8820472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21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8424935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4598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Booths Recoding Algorithm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587" y="1877219"/>
            <a:ext cx="81248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78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04664"/>
            <a:ext cx="9252520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64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8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63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US" dirty="0"/>
              <a:t> </a:t>
            </a:r>
            <a:r>
              <a:rPr lang="en-US" b="1" dirty="0"/>
              <a:t>William Stallings Computer Organization and Architecture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7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r>
              <a:rPr lang="en-US" b="1" dirty="0" smtClean="0"/>
              <a:t> 0r 8</a:t>
            </a:r>
            <a:r>
              <a:rPr lang="en-US" b="1" baseline="30000" dirty="0" smtClean="0"/>
              <a:t>th</a:t>
            </a:r>
            <a:r>
              <a:rPr lang="en-US" b="1" dirty="0" smtClean="0"/>
              <a:t> Edition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 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b="1" u="sng" dirty="0"/>
              <a:t> Chapter 9 </a:t>
            </a:r>
          </a:p>
          <a:p>
            <a:r>
              <a:rPr lang="en-IN" b="1" u="sng" dirty="0"/>
              <a:t>Computer Arithmetic </a:t>
            </a:r>
            <a:endParaRPr lang="en-US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3687717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74638"/>
            <a:ext cx="9036496" cy="63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1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Division is somewhat more complex than </a:t>
            </a:r>
            <a:r>
              <a:rPr lang="en-US" dirty="0" smtClean="0"/>
              <a:t>multiplication.</a:t>
            </a:r>
          </a:p>
          <a:p>
            <a:r>
              <a:rPr lang="en-US" dirty="0" smtClean="0"/>
              <a:t> </a:t>
            </a:r>
            <a:r>
              <a:rPr lang="en-US" dirty="0"/>
              <a:t>First, the bits of the dividend are </a:t>
            </a:r>
            <a:r>
              <a:rPr lang="en-US" dirty="0" smtClean="0"/>
              <a:t>examined from </a:t>
            </a:r>
            <a:r>
              <a:rPr lang="en-US" dirty="0"/>
              <a:t>left to right, until the set of bits examined represents a number </a:t>
            </a:r>
            <a:r>
              <a:rPr lang="en-US" dirty="0" smtClean="0"/>
              <a:t>greater than </a:t>
            </a:r>
            <a:r>
              <a:rPr lang="en-US" dirty="0"/>
              <a:t>or equal to the </a:t>
            </a:r>
            <a:r>
              <a:rPr lang="en-US" dirty="0" smtClean="0"/>
              <a:t>divisor. 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is </a:t>
            </a:r>
            <a:r>
              <a:rPr lang="en-US" dirty="0" smtClean="0"/>
              <a:t>  referred </a:t>
            </a:r>
            <a:r>
              <a:rPr lang="en-US" dirty="0"/>
              <a:t>to as the divisor being able to divide </a:t>
            </a:r>
            <a:r>
              <a:rPr lang="en-US" dirty="0" smtClean="0"/>
              <a:t>the number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451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Until this event occurs, 0s are placed in the quotient from left to right.</a:t>
            </a:r>
          </a:p>
          <a:p>
            <a:r>
              <a:rPr lang="en-US" dirty="0"/>
              <a:t>When the event </a:t>
            </a:r>
            <a:r>
              <a:rPr lang="en-US" dirty="0" smtClean="0"/>
              <a:t>of divisibility occurs</a:t>
            </a:r>
            <a:r>
              <a:rPr lang="en-US" dirty="0"/>
              <a:t>, a 1 is placed in the quotient and the divisor is subtracted from </a:t>
            </a:r>
            <a:r>
              <a:rPr lang="en-US" dirty="0" smtClean="0"/>
              <a:t>the partial </a:t>
            </a:r>
            <a:r>
              <a:rPr lang="en-US" dirty="0"/>
              <a:t>dividend.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result is referred to as a </a:t>
            </a:r>
            <a:r>
              <a:rPr lang="en-US" i="1" dirty="0"/>
              <a:t>partial remainder</a:t>
            </a:r>
            <a:r>
              <a:rPr lang="en-US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42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this point </a:t>
            </a:r>
            <a:r>
              <a:rPr lang="en-US" dirty="0" smtClean="0"/>
              <a:t>on</a:t>
            </a:r>
            <a:r>
              <a:rPr lang="en-IN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division follows a cyclic pattern. </a:t>
            </a:r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each cycle, additional bits from the </a:t>
            </a:r>
            <a:r>
              <a:rPr lang="en-US" dirty="0" smtClean="0"/>
              <a:t>dividend are </a:t>
            </a:r>
            <a:r>
              <a:rPr lang="en-US" dirty="0"/>
              <a:t>appended to the partial remainder until the result is greater than or equal to </a:t>
            </a:r>
            <a:r>
              <a:rPr lang="en-US" dirty="0" smtClean="0"/>
              <a:t>the divisor.</a:t>
            </a:r>
          </a:p>
          <a:p>
            <a:r>
              <a:rPr lang="en-US" dirty="0" smtClean="0"/>
              <a:t> </a:t>
            </a:r>
            <a:r>
              <a:rPr lang="en-US" dirty="0"/>
              <a:t>As before, the divisor is subtracted from this number to produce a new </a:t>
            </a:r>
            <a:r>
              <a:rPr lang="en-US" dirty="0" smtClean="0"/>
              <a:t>partial remainder.</a:t>
            </a:r>
          </a:p>
          <a:p>
            <a:r>
              <a:rPr lang="en-US" dirty="0" smtClean="0"/>
              <a:t>The </a:t>
            </a:r>
            <a:r>
              <a:rPr lang="en-US" dirty="0"/>
              <a:t>process continues until all the bits of the dividend are </a:t>
            </a:r>
            <a:r>
              <a:rPr lang="en-US" dirty="0" smtClean="0"/>
              <a:t>exhausted.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511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64096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801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144000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880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9036495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6664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8280920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0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8964488" cy="586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38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424936" cy="612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68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16632"/>
            <a:ext cx="8568952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9257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496944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696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654244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242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784976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009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11491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157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928992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338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16632"/>
            <a:ext cx="8568952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53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640960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223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640959" cy="572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614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4322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856983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716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6632"/>
            <a:ext cx="8892480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917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1"/>
            <a:ext cx="9144000" cy="6552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459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04664"/>
            <a:ext cx="900100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871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84976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337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8748464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510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928992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810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784975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072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8712968" cy="55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586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Floating Point representation(IEEE)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855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568952" cy="652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165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Floating Point Representation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 convert the floating point into decimal, we have 3 elements in </a:t>
            </a:r>
            <a:r>
              <a:rPr lang="en-US" b="1" dirty="0" smtClean="0"/>
              <a:t>an IEEE(32&amp; 64-bit ) floating </a:t>
            </a:r>
            <a:r>
              <a:rPr lang="en-US" b="1" dirty="0"/>
              <a:t>point representation:</a:t>
            </a:r>
            <a:r>
              <a:rPr lang="en-US" dirty="0"/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   i) Sign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   ii) Exponent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   iii) Mantissa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670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Arithmetic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Computer </a:t>
            </a:r>
            <a:r>
              <a:rPr lang="en-US" dirty="0"/>
              <a:t>arithmetic is commonly performed on two very different types </a:t>
            </a:r>
            <a:r>
              <a:rPr lang="en-US" dirty="0" smtClean="0"/>
              <a:t>of numbers</a:t>
            </a:r>
            <a:r>
              <a:rPr lang="en-US" dirty="0"/>
              <a:t>: </a:t>
            </a:r>
            <a:r>
              <a:rPr lang="en-US" b="1" dirty="0"/>
              <a:t>integer and floating point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089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IEEE-754-Floating Point Representation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Sign</a:t>
            </a:r>
            <a:r>
              <a:rPr lang="en-US" dirty="0"/>
              <a:t> bit is the first bit of the binary representation. ‘1’ implies negative number and ‘0’ implies positive number. </a:t>
            </a:r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Example:</a:t>
            </a:r>
            <a:r>
              <a:rPr lang="en-US" dirty="0"/>
              <a:t> 11000001110100000000000000000000 This is negative number.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0138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Representation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simplify the operations on floating point numbers , they need to be normalized.</a:t>
            </a:r>
          </a:p>
          <a:p>
            <a:r>
              <a:rPr lang="en-US" dirty="0" smtClean="0"/>
              <a:t>A normalized number is one in which the MSB of the significand is one.</a:t>
            </a:r>
          </a:p>
          <a:p>
            <a:r>
              <a:rPr lang="en-US" dirty="0" smtClean="0"/>
              <a:t>The first bit of the significand is made a 1 by normalization and is not stored in the significand or mantissa of(23 bits).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39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Representation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Exponent</a:t>
            </a:r>
            <a:r>
              <a:rPr lang="en-US" dirty="0"/>
              <a:t> is decided by the next 8 bits of binary representation. 127 is the unique number for 32 bit floating </a:t>
            </a:r>
            <a:r>
              <a:rPr lang="en-US" dirty="0" smtClean="0"/>
              <a:t>point representation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known as bias.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determined by 2</a:t>
            </a:r>
            <a:r>
              <a:rPr lang="en-US" baseline="30000" dirty="0"/>
              <a:t>k-1</a:t>
            </a:r>
            <a:r>
              <a:rPr lang="en-US" dirty="0"/>
              <a:t> -1 where ‘k’ is the number of bits in exponent field.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413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Representation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en-US" dirty="0" smtClean="0"/>
              <a:t>-  </a:t>
            </a:r>
            <a:r>
              <a:rPr lang="en-US" dirty="0" err="1" smtClean="0"/>
              <a:t>significand</a:t>
            </a:r>
            <a:r>
              <a:rPr lang="en-US" dirty="0" smtClean="0"/>
              <a:t> </a:t>
            </a:r>
            <a:r>
              <a:rPr lang="en-US" dirty="0" smtClean="0"/>
              <a:t>or mantissa is 23 bits.</a:t>
            </a:r>
          </a:p>
          <a:p>
            <a:r>
              <a:rPr lang="en-US" dirty="0"/>
              <a:t> </a:t>
            </a:r>
            <a:r>
              <a:rPr lang="en-US" dirty="0" smtClean="0"/>
              <a:t>32-bits </a:t>
            </a:r>
            <a:r>
              <a:rPr lang="en-US" dirty="0" smtClean="0"/>
              <a:t>representation </a:t>
            </a:r>
            <a:r>
              <a:rPr lang="en-US" dirty="0" smtClean="0"/>
              <a:t>is also called </a:t>
            </a:r>
            <a:r>
              <a:rPr lang="en-US" dirty="0" smtClean="0"/>
              <a:t>single </a:t>
            </a:r>
            <a:r>
              <a:rPr lang="en-US" dirty="0" smtClean="0"/>
              <a:t>precision.</a:t>
            </a:r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645024"/>
            <a:ext cx="59944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5867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IEEE-754-64 Bit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208912" cy="2905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475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10850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546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Overflow &amp; Underflow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Errors in floating point numbers-Exceptions.</a:t>
            </a:r>
          </a:p>
          <a:p>
            <a:r>
              <a:rPr lang="en-US" dirty="0" smtClean="0"/>
              <a:t>Overflow-Overflow occurs when an arithmetic operation results in a magnitude greater than an exponent of 128.</a:t>
            </a:r>
          </a:p>
          <a:p>
            <a:r>
              <a:rPr lang="en-US" dirty="0" smtClean="0"/>
              <a:t>Underflow occurs when fractional magnitude is too small.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647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 &amp; De-Normalized Number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exponent of zero together with a non-zero fraction represents a </a:t>
            </a:r>
            <a:r>
              <a:rPr lang="en-US" b="1" dirty="0" smtClean="0"/>
              <a:t>DE normalized </a:t>
            </a:r>
            <a:r>
              <a:rPr lang="en-US" dirty="0" smtClean="0"/>
              <a:t>number.</a:t>
            </a:r>
          </a:p>
          <a:p>
            <a:r>
              <a:rPr lang="en-US" dirty="0" smtClean="0"/>
              <a:t>An exponent of all ones together with a non-zero fraction is called </a:t>
            </a:r>
            <a:r>
              <a:rPr lang="en-US" b="1" dirty="0" smtClean="0"/>
              <a:t>NAN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NAN-Not a Number.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8967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 &amp; INFINITY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exponent of  zero together with a fraction of zero represents positive or negative zero depending on the sign bit.</a:t>
            </a:r>
          </a:p>
          <a:p>
            <a:r>
              <a:rPr lang="en-US" dirty="0" smtClean="0"/>
              <a:t>An exponent of all ones together with a fraction of zero represents positive or negative infinity depending on sign bit.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37066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036496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75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FIXED and FLOATING POINT NUMBERS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major approaches to store real numbers (i.e., numbers with fractional component) 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These are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i) Fixed Point Notation and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ii) Floating Point Notation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039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84976" cy="659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857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640960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198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568952" cy="659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8676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496943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6901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60648"/>
            <a:ext cx="8856984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57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88640"/>
            <a:ext cx="8496944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964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568952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1923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424935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794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Arithmetic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568952" cy="4785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7427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0648"/>
            <a:ext cx="8964488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81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point Notation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 </a:t>
            </a:r>
            <a:r>
              <a:rPr lang="en-US" b="1" dirty="0"/>
              <a:t>fixed point notation</a:t>
            </a:r>
            <a:r>
              <a:rPr lang="en-US" dirty="0"/>
              <a:t>, there are a fixed number of digits after the decimal </a:t>
            </a:r>
            <a:r>
              <a:rPr lang="en-US" dirty="0" smtClean="0"/>
              <a:t>point. 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Whereas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b="1" dirty="0"/>
              <a:t>floating point number </a:t>
            </a:r>
            <a:r>
              <a:rPr lang="en-US" dirty="0"/>
              <a:t>allows for a varying number of digits after the decimal </a:t>
            </a:r>
            <a:r>
              <a:rPr lang="en-US" dirty="0" smtClean="0"/>
              <a:t>point.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53978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8856984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2211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8208911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3031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56984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705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25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8531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9144000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953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036496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3753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856983" cy="666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434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Representation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purposes of computer storage and </a:t>
            </a:r>
            <a:r>
              <a:rPr lang="en-US" dirty="0" smtClean="0"/>
              <a:t>processing, we </a:t>
            </a:r>
            <a:r>
              <a:rPr lang="en-US" dirty="0"/>
              <a:t>do not have </a:t>
            </a:r>
            <a:r>
              <a:rPr lang="en-US" dirty="0" smtClean="0"/>
              <a:t>the minus sign.</a:t>
            </a:r>
          </a:p>
          <a:p>
            <a:r>
              <a:rPr lang="en-US" dirty="0" smtClean="0"/>
              <a:t>Only </a:t>
            </a:r>
            <a:r>
              <a:rPr lang="en-US" dirty="0"/>
              <a:t>binary digits (0 and 1) may be used to </a:t>
            </a:r>
            <a:r>
              <a:rPr lang="en-US" dirty="0" smtClean="0"/>
              <a:t>represent </a:t>
            </a:r>
            <a:r>
              <a:rPr lang="en-IN" dirty="0" smtClean="0"/>
              <a:t>numbers(Signed &amp; Unsigned).</a:t>
            </a:r>
          </a:p>
          <a:p>
            <a:r>
              <a:rPr lang="en-US" dirty="0"/>
              <a:t>2</a:t>
            </a:r>
            <a:r>
              <a:rPr lang="en-US" dirty="0" smtClean="0"/>
              <a:t>’s complement representation is used for signed numbers.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0096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816</Words>
  <Application>Microsoft Office PowerPoint</Application>
  <PresentationFormat>On-screen Show (4:3)</PresentationFormat>
  <Paragraphs>91</Paragraphs>
  <Slides>86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MODULE_2 ALU</vt:lpstr>
      <vt:lpstr>PowerPoint Presentation</vt:lpstr>
      <vt:lpstr>   William Stallings Computer Organization and Architecture  7th  0r 8th Edition   </vt:lpstr>
      <vt:lpstr>PowerPoint Presentation</vt:lpstr>
      <vt:lpstr>PowerPoint Presentation</vt:lpstr>
      <vt:lpstr>Computer Arithmetic</vt:lpstr>
      <vt:lpstr>FIXED and FLOATING POINT NUMBERS</vt:lpstr>
      <vt:lpstr>Fixed point Notation</vt:lpstr>
      <vt:lpstr>Integer Representation</vt:lpstr>
      <vt:lpstr>Signed Integers Representation</vt:lpstr>
      <vt:lpstr>PowerPoint Presentation</vt:lpstr>
      <vt:lpstr>PowerPoint Presentation</vt:lpstr>
      <vt:lpstr>Binary Addition</vt:lpstr>
      <vt:lpstr>Integer Arithmetic</vt:lpstr>
      <vt:lpstr>Addition in twos complement  </vt:lpstr>
      <vt:lpstr>Overflow in Addition</vt:lpstr>
      <vt:lpstr>Addition in twos complement</vt:lpstr>
      <vt:lpstr>2’s Complement Subtraction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Booths Recoding Algorithm</vt:lpstr>
      <vt:lpstr>PowerPoint Presentation</vt:lpstr>
      <vt:lpstr>PowerPoint Presentation</vt:lpstr>
      <vt:lpstr>PowerPoint Presentation</vt:lpstr>
      <vt:lpstr>PowerPoint Presentation</vt:lpstr>
      <vt:lpstr>Division</vt:lpstr>
      <vt:lpstr>Division</vt:lpstr>
      <vt:lpstr>Division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Floating Point representation(IEEE)</vt:lpstr>
      <vt:lpstr>PowerPoint Presentation</vt:lpstr>
      <vt:lpstr> Floating Point Representation</vt:lpstr>
      <vt:lpstr>IEEE-754-Floating Point Representation</vt:lpstr>
      <vt:lpstr>Floating Point Representation</vt:lpstr>
      <vt:lpstr>Floating Point Representation</vt:lpstr>
      <vt:lpstr>Floating Point Representation</vt:lpstr>
      <vt:lpstr>IEEE-754-64 Bit</vt:lpstr>
      <vt:lpstr>PowerPoint Presentation</vt:lpstr>
      <vt:lpstr>Overflow &amp; Underflow</vt:lpstr>
      <vt:lpstr>NAN &amp; De-Normalized Number</vt:lpstr>
      <vt:lpstr>ZERO &amp; INFINITY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Floating Point Arithmetic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Floating Point representation(IEEE)</dc:title>
  <dc:creator>Admin</dc:creator>
  <cp:lastModifiedBy>Admin</cp:lastModifiedBy>
  <cp:revision>35</cp:revision>
  <dcterms:created xsi:type="dcterms:W3CDTF">2023-08-08T03:51:12Z</dcterms:created>
  <dcterms:modified xsi:type="dcterms:W3CDTF">2023-08-21T06:11:53Z</dcterms:modified>
</cp:coreProperties>
</file>